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09" r:id="rId1"/>
  </p:sldMasterIdLst>
  <p:notesMasterIdLst>
    <p:notesMasterId r:id="rId29"/>
  </p:notesMasterIdLst>
  <p:sldIdLst>
    <p:sldId id="353" r:id="rId2"/>
    <p:sldId id="280" r:id="rId3"/>
    <p:sldId id="275" r:id="rId4"/>
    <p:sldId id="283" r:id="rId5"/>
    <p:sldId id="360" r:id="rId6"/>
    <p:sldId id="389" r:id="rId7"/>
    <p:sldId id="383" r:id="rId8"/>
    <p:sldId id="264" r:id="rId9"/>
    <p:sldId id="384" r:id="rId10"/>
    <p:sldId id="369" r:id="rId11"/>
    <p:sldId id="326" r:id="rId12"/>
    <p:sldId id="358" r:id="rId13"/>
    <p:sldId id="359" r:id="rId14"/>
    <p:sldId id="388" r:id="rId15"/>
    <p:sldId id="361" r:id="rId16"/>
    <p:sldId id="345" r:id="rId17"/>
    <p:sldId id="382" r:id="rId18"/>
    <p:sldId id="343" r:id="rId19"/>
    <p:sldId id="381" r:id="rId20"/>
    <p:sldId id="334" r:id="rId21"/>
    <p:sldId id="378" r:id="rId22"/>
    <p:sldId id="347" r:id="rId23"/>
    <p:sldId id="390" r:id="rId24"/>
    <p:sldId id="304" r:id="rId25"/>
    <p:sldId id="386" r:id="rId26"/>
    <p:sldId id="372" r:id="rId27"/>
    <p:sldId id="366" r:id="rId28"/>
  </p:sldIdLst>
  <p:sldSz cx="9144000" cy="6858000" type="screen4x3"/>
  <p:notesSz cx="6735763" cy="9869488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S Gothic" charset="-128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S Gothic" charset="-128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S Gothic" charset="-128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S Gothic" charset="-128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S Gothic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MS Gothic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MS Gothic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MS Gothic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MS Gothic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>
          <p15:clr>
            <a:srgbClr val="A4A3A4"/>
          </p15:clr>
        </p15:guide>
        <p15:guide id="2" pos="212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740000"/>
    <a:srgbClr val="A80000"/>
    <a:srgbClr val="D99694"/>
    <a:srgbClr val="C00000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8000" autoAdjust="0"/>
  </p:normalViewPr>
  <p:slideViewPr>
    <p:cSldViewPr>
      <p:cViewPr>
        <p:scale>
          <a:sx n="77" d="100"/>
          <a:sy n="77" d="100"/>
        </p:scale>
        <p:origin x="336" y="-66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1"/>
          <p:cNvSpPr>
            <a:spLocks noChangeArrowheads="1"/>
          </p:cNvSpPr>
          <p:nvPr/>
        </p:nvSpPr>
        <p:spPr bwMode="auto">
          <a:xfrm>
            <a:off x="0" y="0"/>
            <a:ext cx="6735763" cy="986948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4579" name="AutoShape 2"/>
          <p:cNvSpPr>
            <a:spLocks noChangeArrowheads="1"/>
          </p:cNvSpPr>
          <p:nvPr/>
        </p:nvSpPr>
        <p:spPr bwMode="auto">
          <a:xfrm>
            <a:off x="0" y="0"/>
            <a:ext cx="6735763" cy="986948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4580" name="AutoShape 3"/>
          <p:cNvSpPr>
            <a:spLocks noChangeArrowheads="1"/>
          </p:cNvSpPr>
          <p:nvPr/>
        </p:nvSpPr>
        <p:spPr bwMode="auto">
          <a:xfrm>
            <a:off x="0" y="0"/>
            <a:ext cx="6735763" cy="986948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4581" name="AutoShape 4"/>
          <p:cNvSpPr>
            <a:spLocks noChangeArrowheads="1"/>
          </p:cNvSpPr>
          <p:nvPr/>
        </p:nvSpPr>
        <p:spPr bwMode="auto">
          <a:xfrm>
            <a:off x="0" y="0"/>
            <a:ext cx="6735763" cy="986948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4582" name="AutoShape 5"/>
          <p:cNvSpPr>
            <a:spLocks noChangeArrowheads="1"/>
          </p:cNvSpPr>
          <p:nvPr/>
        </p:nvSpPr>
        <p:spPr bwMode="auto">
          <a:xfrm>
            <a:off x="0" y="0"/>
            <a:ext cx="6735763" cy="986948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4583" name="AutoShape 6"/>
          <p:cNvSpPr>
            <a:spLocks noChangeArrowheads="1"/>
          </p:cNvSpPr>
          <p:nvPr/>
        </p:nvSpPr>
        <p:spPr bwMode="auto">
          <a:xfrm>
            <a:off x="0" y="0"/>
            <a:ext cx="6735763" cy="986948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4584" name="AutoShape 7"/>
          <p:cNvSpPr>
            <a:spLocks noChangeArrowheads="1"/>
          </p:cNvSpPr>
          <p:nvPr/>
        </p:nvSpPr>
        <p:spPr bwMode="auto">
          <a:xfrm>
            <a:off x="0" y="0"/>
            <a:ext cx="6735763" cy="986948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4585" name="Rectangle 8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57250" y="1008063"/>
            <a:ext cx="4819650" cy="361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6153" name="Rectangle 9"/>
          <p:cNvSpPr>
            <a:spLocks noGrp="1" noChangeArrowheads="1"/>
          </p:cNvSpPr>
          <p:nvPr>
            <p:ph type="body"/>
          </p:nvPr>
        </p:nvSpPr>
        <p:spPr bwMode="auto">
          <a:xfrm>
            <a:off x="1013483" y="4991289"/>
            <a:ext cx="4513897" cy="4018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noProof="0" smtClean="0"/>
          </a:p>
        </p:txBody>
      </p:sp>
    </p:spTree>
    <p:extLst>
      <p:ext uri="{BB962C8B-B14F-4D97-AF65-F5344CB8AC3E}">
        <p14:creationId xmlns:p14="http://schemas.microsoft.com/office/powerpoint/2010/main" val="9753483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Times New Roman" pitchFamily="16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6" charset="0"/>
                <a:ea typeface="+mn-ea"/>
              </a:rPr>
              <a:t>Дата рождения: </a:t>
            </a:r>
            <a:r>
              <a:rPr lang="ru-RU" b="1" dirty="0" smtClean="0">
                <a:solidFill>
                  <a:schemeClr val="tx1"/>
                </a:solidFill>
                <a:latin typeface="Times New Roman" pitchFamily="16" charset="0"/>
                <a:ea typeface="+mn-ea"/>
              </a:rPr>
              <a:t>09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6" charset="0"/>
                <a:ea typeface="+mn-ea"/>
              </a:rPr>
              <a:t>.01.1980 г.</a:t>
            </a:r>
          </a:p>
          <a:p>
            <a:pPr lvl="0" algn="just" defTabSz="914400" fontAlgn="auto">
              <a:spcBef>
                <a:spcPct val="20000"/>
              </a:spcBef>
              <a:spcAft>
                <a:spcPts val="0"/>
              </a:spcAft>
              <a:buClrTx/>
              <a:buSzTx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6" charset="0"/>
                <a:ea typeface="+mn-ea"/>
              </a:rPr>
              <a:t>Профессиональное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79095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1008063"/>
            <a:ext cx="4833938" cy="3625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13483" y="4991289"/>
            <a:ext cx="4515456" cy="401976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1008063"/>
            <a:ext cx="4833938" cy="3625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13483" y="4991289"/>
            <a:ext cx="4515456" cy="401976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1008063"/>
            <a:ext cx="4833938" cy="3625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13483" y="4991289"/>
            <a:ext cx="4515456" cy="401976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1008063"/>
            <a:ext cx="4833938" cy="3625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13483" y="4991289"/>
            <a:ext cx="4515456" cy="401976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1008063"/>
            <a:ext cx="4833938" cy="3625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686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13483" y="4991289"/>
            <a:ext cx="4515456" cy="401976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1008063"/>
            <a:ext cx="4833938" cy="3625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686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13483" y="4991289"/>
            <a:ext cx="4515456" cy="401976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7250" y="1008063"/>
            <a:ext cx="4824413" cy="36195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662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13483" y="4991289"/>
            <a:ext cx="4515456" cy="401976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28742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1008063"/>
            <a:ext cx="4835525" cy="362743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969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13483" y="4991289"/>
            <a:ext cx="4515456" cy="401976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1008063"/>
            <a:ext cx="4835525" cy="362743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13483" y="4991289"/>
            <a:ext cx="4515456" cy="401976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1008063"/>
            <a:ext cx="4835525" cy="362743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13483" y="4991289"/>
            <a:ext cx="4515456" cy="401976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1008063"/>
            <a:ext cx="4835525" cy="362743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072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13483" y="4991289"/>
            <a:ext cx="4515456" cy="401976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1008063"/>
            <a:ext cx="4835525" cy="362743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4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13483" y="4991289"/>
            <a:ext cx="4515456" cy="401976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1008063"/>
            <a:ext cx="4835525" cy="362743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4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13483" y="4991289"/>
            <a:ext cx="4515456" cy="401976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0EC0-7C1F-488A-9FC2-F3EB8AA20F1F}" type="datetimeFigureOut">
              <a:rPr lang="ru-RU" smtClean="0"/>
              <a:pPr/>
              <a:t>21.02.2024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C337F-EE3C-4344-B79C-3F5BE9C300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0EC0-7C1F-488A-9FC2-F3EB8AA20F1F}" type="datetimeFigureOut">
              <a:rPr lang="ru-RU" smtClean="0"/>
              <a:pPr/>
              <a:t>21.02.2024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C337F-EE3C-4344-B79C-3F5BE9C300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0EC0-7C1F-488A-9FC2-F3EB8AA20F1F}" type="datetimeFigureOut">
              <a:rPr lang="ru-RU" smtClean="0"/>
              <a:pPr/>
              <a:t>21.02.2024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C337F-EE3C-4344-B79C-3F5BE9C300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513" y="139700"/>
            <a:ext cx="7789862" cy="18684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516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0EC0-7C1F-488A-9FC2-F3EB8AA20F1F}" type="datetimeFigureOut">
              <a:rPr lang="ru-RU" smtClean="0"/>
              <a:pPr/>
              <a:t>21.02.2024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C337F-EE3C-4344-B79C-3F5BE9C300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0EC0-7C1F-488A-9FC2-F3EB8AA20F1F}" type="datetimeFigureOut">
              <a:rPr lang="ru-RU" smtClean="0"/>
              <a:pPr/>
              <a:t>21.02.2024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C337F-EE3C-4344-B79C-3F5BE9C300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0EC0-7C1F-488A-9FC2-F3EB8AA20F1F}" type="datetimeFigureOut">
              <a:rPr lang="ru-RU" smtClean="0"/>
              <a:pPr/>
              <a:t>21.02.2024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C337F-EE3C-4344-B79C-3F5BE9C300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0EC0-7C1F-488A-9FC2-F3EB8AA20F1F}" type="datetimeFigureOut">
              <a:rPr lang="ru-RU" smtClean="0"/>
              <a:pPr/>
              <a:t>21.02.2024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C337F-EE3C-4344-B79C-3F5BE9C300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0EC0-7C1F-488A-9FC2-F3EB8AA20F1F}" type="datetimeFigureOut">
              <a:rPr lang="ru-RU" smtClean="0"/>
              <a:pPr/>
              <a:t>21.02.2024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C337F-EE3C-4344-B79C-3F5BE9C300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0EC0-7C1F-488A-9FC2-F3EB8AA20F1F}" type="datetimeFigureOut">
              <a:rPr lang="ru-RU" smtClean="0"/>
              <a:pPr/>
              <a:t>21.02.2024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C337F-EE3C-4344-B79C-3F5BE9C300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0EC0-7C1F-488A-9FC2-F3EB8AA20F1F}" type="datetimeFigureOut">
              <a:rPr lang="ru-RU" smtClean="0"/>
              <a:pPr/>
              <a:t>21.02.2024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C337F-EE3C-4344-B79C-3F5BE9C300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0EC0-7C1F-488A-9FC2-F3EB8AA20F1F}" type="datetimeFigureOut">
              <a:rPr lang="ru-RU" smtClean="0"/>
              <a:pPr/>
              <a:t>21.02.2024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C337F-EE3C-4344-B79C-3F5BE9C300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22D3906-528D-4F98-904F-7F6D3B0198D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eflteachers" TargetMode="Externa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ortalobrazovaniya.ru/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8.jpeg"/><Relationship Id="rId5" Type="http://schemas.openxmlformats.org/officeDocument/2006/relationships/image" Target="../media/image37.emf"/><Relationship Id="rId4" Type="http://schemas.openxmlformats.org/officeDocument/2006/relationships/oleObject" Target="../embeddings/oleObject2.bin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1"/>
          <p:cNvSpPr>
            <a:spLocks noChangeArrowheads="1"/>
          </p:cNvSpPr>
          <p:nvPr/>
        </p:nvSpPr>
        <p:spPr bwMode="auto">
          <a:xfrm>
            <a:off x="3428992" y="214290"/>
            <a:ext cx="542928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Министерство  образования  </a:t>
            </a:r>
            <a:endParaRPr lang="ru-RU" b="1" dirty="0" smtClean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 Республики Мордовия</a:t>
            </a:r>
            <a:r>
              <a:rPr lang="ru-RU" i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"/>
          <p:cNvSpPr txBox="1">
            <a:spLocks noChangeArrowheads="1"/>
          </p:cNvSpPr>
          <p:nvPr/>
        </p:nvSpPr>
        <p:spPr>
          <a:xfrm>
            <a:off x="3214678" y="908720"/>
            <a:ext cx="5715040" cy="2882979"/>
          </a:xfrm>
          <a:prstGeom prst="rect">
            <a:avLst/>
          </a:prstGeom>
        </p:spPr>
        <p:txBody>
          <a:bodyPr lIns="90000" tIns="46800" rIns="90000" bIns="46800"/>
          <a:lstStyle/>
          <a:p>
            <a:pPr lvl="0" algn="ctr" defTabSz="914400" fontAlgn="auto">
              <a:spcAft>
                <a:spcPts val="0"/>
              </a:spcAft>
              <a:buClrTx/>
              <a:buSz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Портфолио </a:t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sz="2400" b="1" dirty="0" err="1" smtClean="0">
                <a:solidFill>
                  <a:srgbClr val="C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Чураковой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Альбины Маратовны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lang="ru-RU" sz="2000" i="1" dirty="0" smtClean="0">
                <a:solidFill>
                  <a:srgbClr val="000099"/>
                </a:solidFill>
              </a:rPr>
              <a:t/>
            </a:r>
            <a:br>
              <a:rPr lang="ru-RU" sz="2000" i="1" dirty="0" smtClean="0">
                <a:solidFill>
                  <a:srgbClr val="000099"/>
                </a:solidFill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учителя английского языка</a:t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МОУ «Большеелховская средняя</a:t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общеобразовательная школа»</a:t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Лямбирского муниципального района </a:t>
            </a:r>
          </a:p>
          <a:p>
            <a:pPr lvl="0" algn="ctr" defTabSz="914400" fontAlgn="auto">
              <a:spcAft>
                <a:spcPts val="0"/>
              </a:spcAft>
              <a:buClrTx/>
              <a:buSz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Республики Мордовия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42844" y="3284984"/>
            <a:ext cx="8858312" cy="3430140"/>
          </a:xfrm>
          <a:prstGeom prst="rect">
            <a:avLst/>
          </a:prstGeom>
        </p:spPr>
        <p:txBody>
          <a:bodyPr vert="horz" lIns="90000" tIns="46800" rIns="90000" bIns="46800">
            <a:noAutofit/>
          </a:bodyPr>
          <a:lstStyle/>
          <a:p>
            <a:pPr>
              <a:lnSpc>
                <a:spcPct val="15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1600" b="1" dirty="0" smtClean="0">
                <a:latin typeface="Times New Roman" pitchFamily="16" charset="0"/>
              </a:rPr>
              <a:t>Дата </a:t>
            </a:r>
            <a:r>
              <a:rPr lang="ru-RU" altLang="ru-RU" sz="1600" b="1" dirty="0" err="1" smtClean="0">
                <a:latin typeface="Times New Roman" pitchFamily="16" charset="0"/>
              </a:rPr>
              <a:t>рожде</a:t>
            </a:r>
            <a:r>
              <a:rPr lang="ru-RU" altLang="ru-RU" sz="1600" b="1" dirty="0" smtClean="0">
                <a:latin typeface="Times New Roman" pitchFamily="16" charset="0"/>
              </a:rPr>
              <a:t> 14.10.1960 г.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buClr>
                <a:schemeClr val="accent1"/>
              </a:buClr>
              <a:buSzPct val="68000"/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kumimoji="0" lang="ru-RU" b="1" i="0" u="none" strike="noStrike" kern="1200" cap="none" spc="0" normalizeH="0" baseline="0" noProof="0" dirty="0" smtClean="0">
              <a:ln>
                <a:noFill/>
              </a:ln>
              <a:solidFill>
                <a:srgbClr val="B80047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571472" y="3857628"/>
            <a:ext cx="8072494" cy="2714644"/>
          </a:xfrm>
          <a:prstGeom prst="rect">
            <a:avLst/>
          </a:prstGeom>
        </p:spPr>
        <p:txBody>
          <a:bodyPr vert="horz" lIns="90000" tIns="46800" rIns="90000" bIns="46800" rtlCol="0">
            <a:noAutofit/>
          </a:bodyPr>
          <a:lstStyle/>
          <a:p>
            <a:pPr marL="0" marR="0" lvl="0" indent="0" algn="just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Times New Roman" pitchFamily="16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6" charset="0"/>
                <a:ea typeface="+mn-ea"/>
              </a:rPr>
              <a:t>Дата рождения: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6" charset="0"/>
                <a:ea typeface="+mn-ea"/>
              </a:rPr>
              <a:t>09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6" charset="0"/>
                <a:ea typeface="+mn-ea"/>
              </a:rPr>
              <a:t>.01.1980 г.</a:t>
            </a:r>
          </a:p>
          <a:p>
            <a:pPr lvl="0" algn="just" defTabSz="914400" fontAlgn="auto">
              <a:spcBef>
                <a:spcPct val="20000"/>
              </a:spcBef>
              <a:spcAft>
                <a:spcPts val="0"/>
              </a:spcAft>
              <a:buClrTx/>
              <a:buSzTx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6" charset="0"/>
                <a:ea typeface="+mn-ea"/>
              </a:rPr>
              <a:t>Профессиональное образование: </a:t>
            </a:r>
            <a:r>
              <a:rPr kumimoji="0" lang="ru-RU" alt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</a:rPr>
              <a:t>высшее, </a:t>
            </a:r>
            <a:r>
              <a:rPr lang="ru-RU" altLang="ru-RU" sz="1600" b="1" dirty="0" smtClean="0">
                <a:solidFill>
                  <a:schemeClr val="tx1"/>
                </a:solidFill>
                <a:latin typeface="Times New Roman" pitchFamily="18" charset="0"/>
                <a:ea typeface="+mn-ea"/>
              </a:rPr>
              <a:t>учитель иностранного языка (английский и немецкий) по специальности «Филолог. Преподаватель по специальности «Филология», </a:t>
            </a:r>
            <a:r>
              <a:rPr lang="ru-RU" altLang="ru-RU" sz="1600" b="1" dirty="0" smtClean="0">
                <a:solidFill>
                  <a:schemeClr val="tx1"/>
                </a:solidFill>
                <a:latin typeface="Times New Roman" pitchFamily="16" charset="0"/>
              </a:rPr>
              <a:t>МГУ им. Н.П. Огарева</a:t>
            </a:r>
            <a:r>
              <a:rPr kumimoji="0" lang="ru-RU" alt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</a:rPr>
              <a:t>,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6" charset="0"/>
                <a:ea typeface="+mn-ea"/>
              </a:rPr>
              <a:t>диплом </a:t>
            </a:r>
            <a:r>
              <a:rPr lang="ru-RU" altLang="ru-RU" sz="1600" b="1" dirty="0" smtClean="0">
                <a:solidFill>
                  <a:schemeClr val="tx1"/>
                </a:solidFill>
                <a:latin typeface="Times New Roman" pitchFamily="16" charset="0"/>
              </a:rPr>
              <a:t>ДВС № 1653329, дата выдачи 2002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6" charset="0"/>
                <a:ea typeface="+mn-ea"/>
              </a:rPr>
              <a:t>г.</a:t>
            </a:r>
          </a:p>
          <a:p>
            <a:pPr marL="0" marR="0" lvl="0" indent="0" algn="just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Times New Roman" pitchFamily="16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6" charset="0"/>
                <a:ea typeface="+mn-ea"/>
              </a:rPr>
              <a:t>Стаж педагогической работы (по специальности иностранные языки): 14 лет</a:t>
            </a:r>
          </a:p>
          <a:p>
            <a:pPr marL="0" marR="0" lvl="0" indent="0" algn="just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Times New Roman" pitchFamily="16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6" charset="0"/>
                <a:ea typeface="+mn-ea"/>
              </a:rPr>
              <a:t>Общий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6" charset="0"/>
                <a:ea typeface="+mn-ea"/>
              </a:rPr>
              <a:t>педагогически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6" charset="0"/>
                <a:ea typeface="+mn-ea"/>
              </a:rPr>
              <a:t>й стаж: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6" charset="0"/>
                <a:ea typeface="+mn-ea"/>
              </a:rPr>
              <a:t>19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6" charset="0"/>
                <a:ea typeface="+mn-ea"/>
              </a:rPr>
              <a:t> лет</a:t>
            </a:r>
          </a:p>
          <a:p>
            <a:pPr marL="0" marR="0" lvl="0" indent="0" algn="just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 typeface="Times New Roman" pitchFamily="16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6" charset="0"/>
                <a:ea typeface="+mn-ea"/>
              </a:rPr>
              <a:t>Наличие квалификационной категории: первая</a:t>
            </a:r>
          </a:p>
          <a:p>
            <a:pPr marL="0" marR="0" lvl="0" indent="0" algn="just" defTabSz="914400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6" charset="0"/>
                <a:ea typeface="+mn-ea"/>
              </a:rPr>
              <a:t>Дата последней аттестации: </a:t>
            </a:r>
            <a:r>
              <a:rPr lang="ru-RU" sz="1600" b="1" noProof="0" dirty="0" smtClean="0">
                <a:solidFill>
                  <a:schemeClr val="tx1"/>
                </a:solidFill>
                <a:latin typeface="Times New Roman" pitchFamily="16" charset="0"/>
                <a:ea typeface="+mn-ea"/>
              </a:rPr>
              <a:t>14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6" charset="0"/>
                <a:ea typeface="+mn-ea"/>
              </a:rPr>
              <a:t>.05.2019 г. </a:t>
            </a:r>
            <a:r>
              <a:rPr kumimoji="0" lang="ru-RU" alt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</a:rPr>
              <a:t>Приказ МО РМ №</a:t>
            </a:r>
            <a:r>
              <a:rPr lang="ru-RU" altLang="ru-RU" sz="1600" b="1" dirty="0" smtClean="0">
                <a:solidFill>
                  <a:schemeClr val="tx1"/>
                </a:solidFill>
                <a:latin typeface="Times New Roman" pitchFamily="18" charset="0"/>
                <a:ea typeface="+mn-ea"/>
              </a:rPr>
              <a:t>51</a:t>
            </a:r>
            <a:r>
              <a:rPr kumimoji="0" lang="ru-RU" alt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</a:rPr>
              <a:t> от </a:t>
            </a:r>
            <a:r>
              <a:rPr lang="ru-RU" altLang="ru-RU" sz="1600" b="1" noProof="0" dirty="0" smtClean="0">
                <a:solidFill>
                  <a:schemeClr val="tx1"/>
                </a:solidFill>
                <a:latin typeface="Times New Roman" pitchFamily="18" charset="0"/>
                <a:ea typeface="+mn-ea"/>
              </a:rPr>
              <a:t>2</a:t>
            </a:r>
            <a:r>
              <a:rPr lang="ru-RU" altLang="ru-RU" sz="1600" b="1" dirty="0" smtClean="0">
                <a:solidFill>
                  <a:schemeClr val="tx1"/>
                </a:solidFill>
                <a:latin typeface="Times New Roman" pitchFamily="18" charset="0"/>
                <a:ea typeface="+mn-ea"/>
              </a:rPr>
              <a:t>2</a:t>
            </a:r>
            <a:r>
              <a:rPr kumimoji="0" lang="ru-RU" alt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</a:rPr>
              <a:t>.05.2019г.</a:t>
            </a: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6" charset="0"/>
              <a:ea typeface="+mn-ea"/>
            </a:endParaRPr>
          </a:p>
        </p:txBody>
      </p:sp>
      <p:pic>
        <p:nvPicPr>
          <p:cNvPr id="30721" name="Picture 1" descr="C:\Users\Admin\Desktop\IMG_20170901_1030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357166"/>
            <a:ext cx="2500298" cy="3291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Grp="1" noChangeArrowheads="1"/>
          </p:cNvSpPr>
          <p:nvPr>
            <p:ph type="title"/>
          </p:nvPr>
        </p:nvSpPr>
        <p:spPr>
          <a:xfrm>
            <a:off x="571472" y="142852"/>
            <a:ext cx="8328056" cy="910454"/>
          </a:xfrm>
        </p:spPr>
        <p:txBody>
          <a:bodyPr>
            <a:noAutofit/>
          </a:bodyPr>
          <a:lstStyle/>
          <a:p>
            <a:r>
              <a:rPr lang="ru-RU" altLang="ru-RU" sz="2000" b="1" dirty="0" smtClean="0">
                <a:solidFill>
                  <a:srgbClr val="000099"/>
                </a:solidFill>
                <a:latin typeface="Times New Roman" pitchFamily="18" charset="0"/>
                <a:ea typeface="Lucida Sans Unicode" pitchFamily="32" charset="0"/>
                <a:cs typeface="Times New Roman" pitchFamily="18" charset="0"/>
              </a:rPr>
              <a:t>6.Позитивные </a:t>
            </a:r>
            <a:r>
              <a:rPr lang="ru-RU" altLang="ru-RU" sz="2000" b="1" dirty="0">
                <a:solidFill>
                  <a:srgbClr val="000099"/>
                </a:solidFill>
                <a:latin typeface="Times New Roman" pitchFamily="18" charset="0"/>
                <a:ea typeface="Lucida Sans Unicode" pitchFamily="32" charset="0"/>
                <a:cs typeface="Times New Roman" pitchFamily="18" charset="0"/>
              </a:rPr>
              <a:t>результаты внеурочной деятельности обучающихся</a:t>
            </a:r>
            <a:r>
              <a:rPr lang="ru-RU" sz="20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Заочные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дистанционные мероприятия в сети Интернет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9" name="Rectangle 2"/>
          <p:cNvSpPr>
            <a:spLocks noGrp="1" noChangeArrowheads="1"/>
          </p:cNvSpPr>
          <p:nvPr>
            <p:ph idx="1"/>
          </p:nvPr>
        </p:nvSpPr>
        <p:spPr>
          <a:xfrm>
            <a:off x="928662" y="1071546"/>
            <a:ext cx="7500990" cy="428628"/>
          </a:xfrm>
        </p:spPr>
        <p:txBody>
          <a:bodyPr>
            <a:normAutofit lnSpcReduction="10000"/>
          </a:bodyPr>
          <a:lstStyle/>
          <a:p>
            <a:pPr eaLnBrk="1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400" b="1" dirty="0" smtClean="0">
              <a:solidFill>
                <a:srgbClr val="280099"/>
              </a:solidFill>
              <a:latin typeface="Times New Roman" pitchFamily="16" charset="0"/>
              <a:cs typeface="Times New Roman" pitchFamily="16" charset="0"/>
            </a:endParaRPr>
          </a:p>
          <a:p>
            <a:pPr eaLnBrk="1"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400" i="1" dirty="0" smtClean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44" y="1643050"/>
            <a:ext cx="2894077" cy="40920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40" y="1643049"/>
            <a:ext cx="2857520" cy="40403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636" y="1643050"/>
            <a:ext cx="2829335" cy="4000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8084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Grp="1" noChangeArrowheads="1"/>
          </p:cNvSpPr>
          <p:nvPr>
            <p:ph type="title"/>
          </p:nvPr>
        </p:nvSpPr>
        <p:spPr>
          <a:xfrm>
            <a:off x="467544" y="180166"/>
            <a:ext cx="8136904" cy="1132682"/>
          </a:xfrm>
        </p:spPr>
        <p:txBody>
          <a:bodyPr>
            <a:norm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dirty="0" smtClean="0">
                <a:latin typeface="Times New Roman" pitchFamily="16" charset="0"/>
                <a:cs typeface="Times New Roman" pitchFamily="16" charset="0"/>
              </a:rPr>
              <a:t> </a:t>
            </a:r>
            <a:r>
              <a:rPr lang="ru-RU" altLang="ru-RU" sz="2000" b="1" dirty="0">
                <a:solidFill>
                  <a:srgbClr val="000099"/>
                </a:solidFill>
                <a:latin typeface="Times New Roman" pitchFamily="18" charset="0"/>
                <a:ea typeface="Lucida Sans Unicode" pitchFamily="32" charset="0"/>
                <a:cs typeface="Times New Roman" pitchFamily="18" charset="0"/>
              </a:rPr>
              <a:t>6.Позитивные результаты внеурочной деятельности обучающихся</a:t>
            </a:r>
            <a:r>
              <a:rPr lang="ru-RU" sz="20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Заочные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дистанционные мероприятия в сети Интернет</a:t>
            </a:r>
            <a:endParaRPr lang="ru-RU" altLang="ru-RU" sz="2000" dirty="0" smtClean="0">
              <a:latin typeface="Times New Roman" pitchFamily="16" charset="0"/>
              <a:cs typeface="Times New Roman" pitchFamily="1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400000">
            <a:off x="782711" y="1146060"/>
            <a:ext cx="3149420" cy="4429156"/>
          </a:xfrm>
          <a:ln>
            <a:solidFill>
              <a:srgbClr val="74000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6200000">
            <a:off x="5209572" y="1146067"/>
            <a:ext cx="3143275" cy="4422986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4278084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2198" y="1357298"/>
            <a:ext cx="2753315" cy="3786214"/>
          </a:xfrm>
          <a:prstGeom prst="rect">
            <a:avLst/>
          </a:prstGeom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214282" y="214290"/>
            <a:ext cx="86439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000099"/>
                </a:solidFill>
                <a:latin typeface="Times New Roman" pitchFamily="18" charset="0"/>
                <a:ea typeface="Lucida Sans Unicode" pitchFamily="32" charset="0"/>
                <a:cs typeface="Times New Roman" pitchFamily="18" charset="0"/>
              </a:rPr>
              <a:t>6. Позитивные результаты внеурочной деятельности обучающихся</a:t>
            </a:r>
            <a:r>
              <a:rPr lang="ru-RU" sz="16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Очные муниципальные мероприятия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dirty="0"/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1428736"/>
            <a:ext cx="5690721" cy="3714776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76" y="928670"/>
            <a:ext cx="3992993" cy="56436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880951"/>
            <a:ext cx="4214842" cy="576266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85984" y="142852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000099"/>
                </a:solidFill>
                <a:latin typeface="Times New Roman" pitchFamily="18" charset="0"/>
                <a:ea typeface="Lucida Sans Unicode" pitchFamily="32" charset="0"/>
                <a:cs typeface="Times New Roman" pitchFamily="18" charset="0"/>
              </a:rPr>
              <a:t>7. Наличие публикаций</a:t>
            </a:r>
            <a:br>
              <a:rPr lang="ru-RU" altLang="ru-RU" sz="2000" b="1" dirty="0" smtClean="0">
                <a:solidFill>
                  <a:srgbClr val="000099"/>
                </a:solidFill>
                <a:latin typeface="Times New Roman" pitchFamily="18" charset="0"/>
                <a:ea typeface="Lucida Sans Unicode" pitchFamily="32" charset="0"/>
                <a:cs typeface="Times New Roman" pitchFamily="18" charset="0"/>
              </a:rPr>
            </a:br>
            <a:r>
              <a:rPr lang="ru-RU" sz="2000" b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сети Интернет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687857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85818"/>
          </a:xfrm>
        </p:spPr>
        <p:txBody>
          <a:bodyPr>
            <a:normAutofit/>
          </a:bodyPr>
          <a:lstStyle/>
          <a:p>
            <a:r>
              <a:rPr lang="ru-RU" altLang="ru-RU" sz="2000" b="1" dirty="0">
                <a:solidFill>
                  <a:srgbClr val="000099"/>
                </a:solidFill>
                <a:latin typeface="Times New Roman" pitchFamily="18" charset="0"/>
                <a:ea typeface="Lucida Sans Unicode" pitchFamily="32" charset="0"/>
                <a:cs typeface="Times New Roman" pitchFamily="18" charset="0"/>
              </a:rPr>
              <a:t>7. Наличие публикаций</a:t>
            </a:r>
            <a:br>
              <a:rPr lang="ru-RU" altLang="ru-RU" sz="2000" b="1" dirty="0">
                <a:solidFill>
                  <a:srgbClr val="000099"/>
                </a:solidFill>
                <a:latin typeface="Times New Roman" pitchFamily="18" charset="0"/>
                <a:ea typeface="Lucida Sans Unicode" pitchFamily="32" charset="0"/>
                <a:cs typeface="Times New Roman" pitchFamily="18" charset="0"/>
              </a:rPr>
            </a:br>
            <a:r>
              <a:rPr lang="ru-RU" sz="2000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сети Интернет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875045"/>
            <a:ext cx="4246344" cy="58401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314" y="857232"/>
            <a:ext cx="4143404" cy="58561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77914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 noGrp="1" noChangeArrowheads="1"/>
          </p:cNvSpPr>
          <p:nvPr>
            <p:ph type="title"/>
          </p:nvPr>
        </p:nvSpPr>
        <p:spPr>
          <a:xfrm>
            <a:off x="2428860" y="214290"/>
            <a:ext cx="4857784" cy="714380"/>
          </a:xfrm>
        </p:spPr>
        <p:txBody>
          <a:bodyPr>
            <a:norm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dirty="0" smtClean="0">
                <a:latin typeface="Times New Roman" pitchFamily="16" charset="0"/>
                <a:cs typeface="Times New Roman" pitchFamily="16" charset="0"/>
              </a:rPr>
              <a:t> </a:t>
            </a:r>
            <a:r>
              <a:rPr lang="ru-RU" altLang="ru-RU" sz="2000" b="1" dirty="0">
                <a:solidFill>
                  <a:srgbClr val="000099"/>
                </a:solidFill>
                <a:latin typeface="Times New Roman" pitchFamily="18" charset="0"/>
                <a:ea typeface="Lucida Sans Unicode" pitchFamily="32" charset="0"/>
                <a:cs typeface="Times New Roman" pitchFamily="18" charset="0"/>
              </a:rPr>
              <a:t>7. Наличие публикаций</a:t>
            </a:r>
            <a:r>
              <a:rPr lang="ru-RU" sz="2000" b="1" kern="0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kern="0" dirty="0">
                <a:solidFill>
                  <a:srgbClr val="4472C4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сети Интернет</a:t>
            </a:r>
            <a:endParaRPr lang="ru-RU" altLang="ru-RU" sz="2000" dirty="0" smtClean="0">
              <a:latin typeface="Times New Roman" pitchFamily="16" charset="0"/>
              <a:cs typeface="Times New Roman" pitchFamily="1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12" y="1500174"/>
            <a:ext cx="2265110" cy="3202210"/>
          </a:xfrm>
        </p:spPr>
      </p:pic>
      <p:pic>
        <p:nvPicPr>
          <p:cNvPr id="5" name="Объект 4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15" y="1643050"/>
            <a:ext cx="2176165" cy="30003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422" y="1542057"/>
            <a:ext cx="2214578" cy="3130771"/>
          </a:xfrm>
          <a:prstGeom prst="rect">
            <a:avLst/>
          </a:prstGeom>
        </p:spPr>
      </p:pic>
      <p:pic>
        <p:nvPicPr>
          <p:cNvPr id="38913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1571612"/>
            <a:ext cx="2286016" cy="3075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877770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389"/>
          <a:stretch/>
        </p:blipFill>
        <p:spPr>
          <a:xfrm>
            <a:off x="1828653" y="1285860"/>
            <a:ext cx="5913097" cy="54292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142844" y="142852"/>
            <a:ext cx="87868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 smtClean="0">
                <a:solidFill>
                  <a:srgbClr val="000099"/>
                </a:solidFill>
                <a:latin typeface="Times New Roman" pitchFamily="18" charset="0"/>
                <a:ea typeface="Lucida Sans Unicode" pitchFamily="32" charset="0"/>
                <a:cs typeface="Times New Roman" pitchFamily="18" charset="0"/>
              </a:rPr>
              <a:t>9. Выступления на заседаниях методических советов, научно-практических конференциях, педагогических чтениях, семинарах, секциях, форумах, радиопередачах (</a:t>
            </a:r>
            <a:r>
              <a:rPr lang="ru-RU" altLang="ru-RU" b="1" dirty="0" err="1" smtClean="0">
                <a:solidFill>
                  <a:srgbClr val="000099"/>
                </a:solidFill>
                <a:latin typeface="Times New Roman" pitchFamily="18" charset="0"/>
                <a:ea typeface="Lucida Sans Unicode" pitchFamily="32" charset="0"/>
                <a:cs typeface="Times New Roman" pitchFamily="18" charset="0"/>
              </a:rPr>
              <a:t>очно</a:t>
            </a:r>
            <a:r>
              <a:rPr lang="ru-RU" altLang="ru-RU" b="1" dirty="0" smtClean="0">
                <a:solidFill>
                  <a:srgbClr val="000099"/>
                </a:solidFill>
                <a:latin typeface="Times New Roman" pitchFamily="18" charset="0"/>
                <a:ea typeface="Lucida Sans Unicode" pitchFamily="32" charset="0"/>
                <a:cs typeface="Times New Roman" pitchFamily="18" charset="0"/>
              </a:rPr>
              <a:t>) и т.д.</a:t>
            </a:r>
            <a:r>
              <a:rPr lang="ru-RU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Уровень образовательной организации</a:t>
            </a:r>
            <a:endParaRPr lang="ru-RU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77" b="6038"/>
          <a:stretch/>
        </p:blipFill>
        <p:spPr>
          <a:xfrm>
            <a:off x="2428860" y="928670"/>
            <a:ext cx="4628798" cy="57150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142844" y="142852"/>
            <a:ext cx="88583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600" b="1" dirty="0" smtClean="0">
                <a:solidFill>
                  <a:srgbClr val="000099"/>
                </a:solidFill>
                <a:latin typeface="Times New Roman" pitchFamily="18" charset="0"/>
                <a:ea typeface="Lucida Sans Unicode" pitchFamily="32" charset="0"/>
                <a:cs typeface="Times New Roman" pitchFamily="18" charset="0"/>
              </a:rPr>
              <a:t>9.Выступления на заседаниях методических советов, научно-практических конференциях, педагогических чтениях, семинарах, секциях, форумах, радиопередачах (</a:t>
            </a:r>
            <a:r>
              <a:rPr lang="ru-RU" altLang="ru-RU" sz="1600" b="1" dirty="0" err="1" smtClean="0">
                <a:solidFill>
                  <a:srgbClr val="000099"/>
                </a:solidFill>
                <a:latin typeface="Times New Roman" pitchFamily="18" charset="0"/>
                <a:ea typeface="Lucida Sans Unicode" pitchFamily="32" charset="0"/>
                <a:cs typeface="Times New Roman" pitchFamily="18" charset="0"/>
              </a:rPr>
              <a:t>очно</a:t>
            </a:r>
            <a:r>
              <a:rPr lang="ru-RU" altLang="ru-RU" sz="1600" b="1" dirty="0" smtClean="0">
                <a:solidFill>
                  <a:srgbClr val="000099"/>
                </a:solidFill>
                <a:latin typeface="Times New Roman" pitchFamily="18" charset="0"/>
                <a:ea typeface="Lucida Sans Unicode" pitchFamily="32" charset="0"/>
                <a:cs typeface="Times New Roman" pitchFamily="18" charset="0"/>
              </a:rPr>
              <a:t>) и т.д.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Муниципальный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068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Grp="1" noChangeArrowheads="1"/>
          </p:cNvSpPr>
          <p:nvPr>
            <p:ph type="title"/>
          </p:nvPr>
        </p:nvSpPr>
        <p:spPr>
          <a:xfrm>
            <a:off x="179512" y="184150"/>
            <a:ext cx="8856984" cy="744520"/>
          </a:xfrm>
        </p:spPr>
        <p:txBody>
          <a:bodyPr>
            <a:noAutofit/>
          </a:bodyPr>
          <a:lstStyle/>
          <a:p>
            <a:r>
              <a:rPr lang="ru-RU" altLang="ru-RU" sz="2000" b="1" dirty="0">
                <a:solidFill>
                  <a:srgbClr val="000099"/>
                </a:solidFill>
                <a:latin typeface="Times New Roman" pitchFamily="18" charset="0"/>
                <a:ea typeface="Lucida Sans Unicode" pitchFamily="32" charset="0"/>
                <a:cs typeface="Times New Roman" pitchFamily="18" charset="0"/>
              </a:rPr>
              <a:t>10. Проведение открытых уроков, мастер-классов, мероприятий</a:t>
            </a:r>
            <a:r>
              <a:rPr lang="ru-RU" sz="20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Уровень образовательной организации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" b="10927"/>
          <a:stretch>
            <a:fillRect/>
          </a:stretch>
        </p:blipFill>
        <p:spPr>
          <a:xfrm>
            <a:off x="2298698" y="1000108"/>
            <a:ext cx="4630756" cy="54292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09039142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2" b="22141"/>
          <a:stretch>
            <a:fillRect/>
          </a:stretch>
        </p:blipFill>
        <p:spPr>
          <a:xfrm>
            <a:off x="4857752" y="1357298"/>
            <a:ext cx="4074211" cy="427238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0" b="30740"/>
          <a:stretch>
            <a:fillRect/>
          </a:stretch>
        </p:blipFill>
        <p:spPr>
          <a:xfrm>
            <a:off x="134391" y="1357299"/>
            <a:ext cx="4437609" cy="42571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357158" y="142852"/>
            <a:ext cx="84296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000099"/>
                </a:solidFill>
                <a:latin typeface="Times New Roman" pitchFamily="18" charset="0"/>
                <a:ea typeface="Lucida Sans Unicode" pitchFamily="32" charset="0"/>
                <a:cs typeface="Times New Roman" pitchFamily="18" charset="0"/>
              </a:rPr>
              <a:t>10. Проведение открытых уроков, мастер-классов,  мероприятий 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Муниципальный уровень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2"/>
          <p:cNvSpPr txBox="1">
            <a:spLocks noChangeArrowheads="1"/>
          </p:cNvSpPr>
          <p:nvPr/>
        </p:nvSpPr>
        <p:spPr bwMode="auto">
          <a:xfrm>
            <a:off x="214282" y="357166"/>
            <a:ext cx="8501122" cy="928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1pPr>
            <a:lvl2pPr eaLnBrk="0"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2pPr>
            <a:lvl3pPr eaLnBrk="0"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3pPr>
            <a:lvl4pPr eaLnBrk="0"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4pPr>
            <a:lvl5pPr eaLnBrk="0" hangingPunct="0"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charset="0"/>
                <a:ea typeface="Lucida Sans Unicode" pitchFamily="32" charset="0"/>
                <a:cs typeface="Lucida Sans Unicode" pitchFamily="32" charset="0"/>
              </a:defRPr>
            </a:lvl9pPr>
          </a:lstStyle>
          <a:p>
            <a:pPr algn="ctr" eaLnBrk="1" hangingPunct="1">
              <a:lnSpc>
                <a:spcPct val="100000"/>
              </a:lnSpc>
            </a:pPr>
            <a:r>
              <a:rPr lang="ru-RU" sz="20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Представление  собственного педагогического опыта</a:t>
            </a:r>
            <a:endParaRPr lang="ru-RU" alt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1500174"/>
            <a:ext cx="81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https://shkolabolsheelxovskaya-r13.gosweb.gosuslugi.ru/persony/sotrudniki-177_66.html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9751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6" b="18877"/>
          <a:stretch>
            <a:fillRect/>
          </a:stretch>
        </p:blipFill>
        <p:spPr>
          <a:xfrm>
            <a:off x="2214545" y="714356"/>
            <a:ext cx="5312039" cy="57150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3428992" y="214290"/>
            <a:ext cx="23887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000" b="1" dirty="0" smtClean="0">
                <a:solidFill>
                  <a:srgbClr val="000099"/>
                </a:solidFill>
                <a:latin typeface="Times New Roman" pitchFamily="18" charset="0"/>
                <a:ea typeface="Lucida Sans Unicode" pitchFamily="32" charset="0"/>
                <a:cs typeface="Times New Roman" pitchFamily="18" charset="0"/>
              </a:rPr>
              <a:t>11.Наставничество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62883102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1" b="32066"/>
          <a:stretch>
            <a:fillRect/>
          </a:stretch>
        </p:blipFill>
        <p:spPr>
          <a:xfrm>
            <a:off x="4572000" y="1428736"/>
            <a:ext cx="4388757" cy="39290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2285984" y="285728"/>
            <a:ext cx="4572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000099"/>
                </a:solidFill>
                <a:latin typeface="Times New Roman" pitchFamily="18" charset="0"/>
                <a:ea typeface="Lucida Sans Unicode" pitchFamily="32" charset="0"/>
                <a:cs typeface="Times New Roman" pitchFamily="18" charset="0"/>
              </a:rPr>
              <a:t>12. Экспертная деятельность</a:t>
            </a:r>
          </a:p>
        </p:txBody>
      </p:sp>
      <p:pic>
        <p:nvPicPr>
          <p:cNvPr id="8" name="Picture 5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857232"/>
            <a:ext cx="3939695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671513" y="0"/>
            <a:ext cx="7789862" cy="857233"/>
          </a:xfrm>
        </p:spPr>
        <p:txBody>
          <a:bodyPr>
            <a:normAutofit/>
          </a:bodyPr>
          <a:lstStyle/>
          <a:p>
            <a:r>
              <a:rPr lang="ru-RU" altLang="ru-RU" sz="2000" b="1" dirty="0">
                <a:solidFill>
                  <a:srgbClr val="000099"/>
                </a:solidFill>
                <a:latin typeface="Times New Roman" pitchFamily="18" charset="0"/>
                <a:ea typeface="Lucida Sans Unicode" pitchFamily="32" charset="0"/>
                <a:cs typeface="Times New Roman" pitchFamily="18" charset="0"/>
              </a:rPr>
              <a:t>13. Общественно-педагогическая активность педагога: участие в работе педагогических сообществ, комиссий, </a:t>
            </a:r>
            <a:r>
              <a:rPr lang="ru-RU" altLang="ru-RU" sz="2000" b="1" dirty="0" smtClean="0">
                <a:solidFill>
                  <a:srgbClr val="000099"/>
                </a:solidFill>
                <a:latin typeface="Times New Roman" pitchFamily="18" charset="0"/>
                <a:ea typeface="Lucida Sans Unicode" pitchFamily="32" charset="0"/>
                <a:cs typeface="Times New Roman" pitchFamily="18" charset="0"/>
              </a:rPr>
              <a:t>жюри </a:t>
            </a:r>
            <a:r>
              <a:rPr lang="ru-RU" altLang="ru-RU" sz="2000" b="1" dirty="0">
                <a:solidFill>
                  <a:srgbClr val="000099"/>
                </a:solidFill>
                <a:latin typeface="Times New Roman" pitchFamily="18" charset="0"/>
                <a:ea typeface="Lucida Sans Unicode" pitchFamily="32" charset="0"/>
                <a:cs typeface="Times New Roman" pitchFamily="18" charset="0"/>
              </a:rPr>
              <a:t>конкурсов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1" b="42956"/>
          <a:stretch>
            <a:fillRect/>
          </a:stretch>
        </p:blipFill>
        <p:spPr>
          <a:xfrm>
            <a:off x="1928794" y="2357430"/>
            <a:ext cx="5710114" cy="43637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1566048" y="831014"/>
            <a:ext cx="6000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ea typeface="Lucida Sans Unicode" pitchFamily="32" charset="0"/>
                <a:cs typeface="Times New Roman" pitchFamily="18" charset="0"/>
              </a:rPr>
              <a:t>Участие в работе педагогических сообществ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600" y="1144355"/>
            <a:ext cx="82868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69875" algn="just" defTabSz="914400">
              <a:buClrTx/>
              <a:buSzTx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Сообщество учителей английского языка: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https://vk.com/eflteachers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7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0" indent="269875" algn="just" defTabSz="914400" eaLnBrk="0" hangingPunct="0">
              <a:buClrTx/>
              <a:buSzTx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ea typeface="Calibri" pitchFamily="34" charset="0"/>
              <a:cs typeface="Times New Roman" pitchFamily="18" charset="0"/>
              <a:hlinkClick r:id="rId4"/>
            </a:endParaRPr>
          </a:p>
          <a:p>
            <a:pPr lvl="0" indent="269875" algn="just" defTabSz="914400" eaLnBrk="0" hangingPunct="0">
              <a:buClrTx/>
              <a:buSzTx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4"/>
              </a:rPr>
              <a:t>https://portalobrazovaniya.ru/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86116" y="2000240"/>
            <a:ext cx="28886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ea typeface="Lucida Sans Unicode" pitchFamily="32" charset="0"/>
                <a:cs typeface="Times New Roman" pitchFamily="18" charset="0"/>
              </a:rPr>
              <a:t>Муниципальный уровень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2000" b="1" dirty="0" smtClean="0">
                <a:solidFill>
                  <a:srgbClr val="000099"/>
                </a:solidFill>
                <a:latin typeface="Times New Roman" pitchFamily="18" charset="0"/>
                <a:ea typeface="Lucida Sans Unicode" pitchFamily="32" charset="0"/>
                <a:cs typeface="Times New Roman" pitchFamily="18" charset="0"/>
              </a:rPr>
              <a:t>13. Общественно-педагогическая активность педагога: участие в работе педагогических сообществ, комиссий, жюри конкурсов</a:t>
            </a:r>
            <a:br>
              <a:rPr lang="ru-RU" altLang="ru-RU" sz="2000" b="1" dirty="0" smtClean="0">
                <a:solidFill>
                  <a:srgbClr val="000099"/>
                </a:solidFill>
                <a:latin typeface="Times New Roman" pitchFamily="18" charset="0"/>
                <a:ea typeface="Lucida Sans Unicode" pitchFamily="32" charset="0"/>
                <a:cs typeface="Times New Roman" pitchFamily="18" charset="0"/>
              </a:rPr>
            </a:br>
            <a:r>
              <a:rPr lang="ru-RU" altLang="ru-RU" sz="2000" b="1" dirty="0">
                <a:solidFill>
                  <a:srgbClr val="C00000"/>
                </a:solidFill>
                <a:latin typeface="Times New Roman" pitchFamily="18" charset="0"/>
                <a:ea typeface="Lucida Sans Unicode" pitchFamily="32" charset="0"/>
                <a:cs typeface="Times New Roman" pitchFamily="18" charset="0"/>
              </a:rPr>
              <a:t>Участие в работе педагогических сообществ</a:t>
            </a:r>
            <a:r>
              <a:rPr lang="ru-RU" sz="2000" dirty="0">
                <a:solidFill>
                  <a:srgbClr val="C00000"/>
                </a:solidFill>
              </a:rPr>
              <a:t/>
            </a:r>
            <a:br>
              <a:rPr lang="ru-RU" sz="2000" dirty="0">
                <a:solidFill>
                  <a:srgbClr val="C00000"/>
                </a:solidFill>
              </a:rPr>
            </a:b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Участие в работе педагогических сообществ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371" y="1600200"/>
            <a:ext cx="3291257" cy="45259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0369954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6832790"/>
              </p:ext>
            </p:extLst>
          </p:nvPr>
        </p:nvGraphicFramePr>
        <p:xfrm>
          <a:off x="357157" y="625440"/>
          <a:ext cx="4152551" cy="58753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8" name="Acrobat Document" r:id="rId4" imgW="5393880" imgH="7617240" progId="AcroExch.Document.DC">
                  <p:embed/>
                </p:oleObj>
              </mc:Choice>
              <mc:Fallback>
                <p:oleObj name="Acrobat Document" r:id="rId4" imgW="5393880" imgH="7617240" progId="AcroExch.Document.DC">
                  <p:embed/>
                  <p:pic>
                    <p:nvPicPr>
                      <p:cNvPr id="0" name="Содержимое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7" y="625440"/>
                        <a:ext cx="4152551" cy="587539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57224" y="142852"/>
            <a:ext cx="76438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dirty="0" smtClean="0">
                <a:latin typeface="Times New Roman" pitchFamily="16" charset="0"/>
                <a:cs typeface="Times New Roman" pitchFamily="16" charset="0"/>
              </a:rPr>
              <a:t> </a:t>
            </a:r>
            <a:r>
              <a:rPr lang="ru-RU" altLang="ru-RU" sz="2000" b="1" dirty="0" smtClean="0">
                <a:solidFill>
                  <a:srgbClr val="000099"/>
                </a:solidFill>
                <a:latin typeface="Times New Roman" pitchFamily="18" charset="0"/>
                <a:ea typeface="Lucida Sans Unicode" pitchFamily="32" charset="0"/>
                <a:cs typeface="Times New Roman" pitchFamily="18" charset="0"/>
              </a:rPr>
              <a:t>14. Участие педагога в профессиональных конкурсах</a:t>
            </a:r>
            <a:r>
              <a:rPr lang="ru-RU" sz="2000" kern="0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kern="0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75" y="655248"/>
            <a:ext cx="4134927" cy="5845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85665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928694"/>
          </a:xfrm>
        </p:spPr>
        <p:txBody>
          <a:bodyPr>
            <a:normAutofit/>
          </a:bodyPr>
          <a:lstStyle/>
          <a:p>
            <a:r>
              <a:rPr lang="ru-RU" altLang="ru-RU" sz="2000" b="1" dirty="0">
                <a:solidFill>
                  <a:srgbClr val="000099"/>
                </a:solidFill>
                <a:latin typeface="Times New Roman" pitchFamily="18" charset="0"/>
                <a:ea typeface="Lucida Sans Unicode" pitchFamily="32" charset="0"/>
                <a:cs typeface="Times New Roman" pitchFamily="18" charset="0"/>
              </a:rPr>
              <a:t>14. Участие педагога в профессиональных конкурсах</a:t>
            </a:r>
            <a:r>
              <a:rPr lang="ru-RU" sz="2000" kern="0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kern="0" dirty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b="1" dirty="0">
                <a:solidFill>
                  <a:srgbClr val="C00000"/>
                </a:solidFill>
                <a:latin typeface="Times New Roman" pitchFamily="16" charset="0"/>
                <a:cs typeface="Times New Roman" pitchFamily="16" charset="0"/>
              </a:rPr>
              <a:t>Муниципальный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itchFamily="16" charset="0"/>
                <a:cs typeface="Times New Roman" pitchFamily="16" charset="0"/>
              </a:rPr>
              <a:t>уровень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6" r="-276" b="32074"/>
          <a:stretch>
            <a:fillRect/>
          </a:stretch>
        </p:blipFill>
        <p:spPr>
          <a:xfrm>
            <a:off x="1928794" y="972961"/>
            <a:ext cx="6099160" cy="552787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82227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1" y="1500174"/>
            <a:ext cx="2734077" cy="3869278"/>
          </a:xfr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400000">
            <a:off x="1006040" y="719665"/>
            <a:ext cx="3834664" cy="539568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071802" y="357166"/>
            <a:ext cx="31373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000" b="1" dirty="0" smtClean="0">
                <a:solidFill>
                  <a:srgbClr val="000099"/>
                </a:solidFill>
                <a:latin typeface="Times New Roman" pitchFamily="18" charset="0"/>
                <a:ea typeface="Lucida Sans Unicode" pitchFamily="32" charset="0"/>
                <a:cs typeface="Times New Roman" pitchFamily="18" charset="0"/>
              </a:rPr>
              <a:t>15.Награды и поощрения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83957532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Grp="1" noChangeArrowheads="1"/>
          </p:cNvSpPr>
          <p:nvPr>
            <p:ph type="title"/>
          </p:nvPr>
        </p:nvSpPr>
        <p:spPr>
          <a:xfrm>
            <a:off x="214282" y="146621"/>
            <a:ext cx="8715436" cy="567735"/>
          </a:xfrm>
        </p:spPr>
        <p:txBody>
          <a:bodyPr>
            <a:noAutofit/>
          </a:bodyPr>
          <a:lstStyle/>
          <a:p>
            <a:pPr lvl="0">
              <a:defRPr/>
            </a:pPr>
            <a:r>
              <a:rPr lang="ru-RU" altLang="ru-RU" sz="2000" b="1" dirty="0">
                <a:solidFill>
                  <a:srgbClr val="000099"/>
                </a:solidFill>
                <a:latin typeface="Times New Roman" pitchFamily="18" charset="0"/>
                <a:ea typeface="Lucida Sans Unicode" pitchFamily="32" charset="0"/>
                <a:cs typeface="Times New Roman" pitchFamily="18" charset="0"/>
              </a:rPr>
              <a:t>15.Награды и поощрения</a:t>
            </a:r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86050" y="971004"/>
            <a:ext cx="4000528" cy="5630372"/>
          </a:xfrm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643174" y="571480"/>
            <a:ext cx="40336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Поощрения муниципального уровня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67799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Autofit/>
          </a:bodyPr>
          <a:lstStyle/>
          <a:p>
            <a:r>
              <a:rPr lang="ru-RU" altLang="ru-RU" sz="2000" b="1" dirty="0" smtClean="0">
                <a:solidFill>
                  <a:srgbClr val="000099"/>
                </a:solidFill>
                <a:latin typeface="Times New Roman" pitchFamily="18" charset="0"/>
                <a:ea typeface="Lucida Sans Unicode" pitchFamily="32" charset="0"/>
                <a:cs typeface="Times New Roman" pitchFamily="18" charset="0"/>
              </a:rPr>
              <a:t>1.Стабильные положительные результаты (положительная динамика) освоения обучающимися образовательных программ по  итогам мониторингов, проводимых организацией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altLang="ru-RU" sz="2000" dirty="0" smtClean="0">
              <a:latin typeface="Times New Roman" pitchFamily="16" charset="0"/>
              <a:cs typeface="Times New Roman" pitchFamily="1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1" t="1963" b="25422"/>
          <a:stretch/>
        </p:blipFill>
        <p:spPr>
          <a:xfrm>
            <a:off x="1998301" y="1142984"/>
            <a:ext cx="5649395" cy="55007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786874" cy="989034"/>
          </a:xfrm>
        </p:spPr>
        <p:txBody>
          <a:bodyPr>
            <a:noAutofit/>
          </a:bodyPr>
          <a:lstStyle/>
          <a:p>
            <a:r>
              <a:rPr lang="ru-RU" altLang="ru-RU" sz="2000" b="1" dirty="0">
                <a:solidFill>
                  <a:srgbClr val="000099"/>
                </a:solidFill>
                <a:latin typeface="Times New Roman" pitchFamily="18" charset="0"/>
                <a:ea typeface="Lucida Sans Unicode" pitchFamily="32" charset="0"/>
                <a:cs typeface="Times New Roman" pitchFamily="18" charset="0"/>
              </a:rPr>
              <a:t>2.Положительные результаты освоения обучающимися образовательных программ по итогам внешнего  мониторинга системы образования</a:t>
            </a:r>
            <a:endParaRPr lang="ru-RU" altLang="ru-RU" sz="2000" b="1" dirty="0" smtClean="0">
              <a:solidFill>
                <a:srgbClr val="000099"/>
              </a:solidFill>
              <a:latin typeface="Times New Roman" pitchFamily="18" charset="0"/>
              <a:ea typeface="Lucida Sans Unicode" pitchFamily="32" charset="0"/>
              <a:cs typeface="Times New Roman" pitchFamily="18" charset="0"/>
            </a:endParaRPr>
          </a:p>
        </p:txBody>
      </p:sp>
      <p:sp>
        <p:nvSpPr>
          <p:cNvPr id="8195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/>
            <a:endParaRPr lang="en-US" sz="2800" dirty="0" smtClean="0"/>
          </a:p>
          <a:p>
            <a:pPr algn="ctr"/>
            <a:endParaRPr lang="en-US" sz="2800" dirty="0" smtClean="0"/>
          </a:p>
          <a:p>
            <a:pPr algn="ctr"/>
            <a:endParaRPr lang="en-US" sz="2800" dirty="0" smtClean="0"/>
          </a:p>
          <a:p>
            <a:pPr algn="ctr"/>
            <a:endParaRPr lang="ru-RU" altLang="ru-RU" sz="2800" b="1" dirty="0" smtClean="0">
              <a:solidFill>
                <a:srgbClr val="7030A0"/>
              </a:solidFill>
              <a:latin typeface="Times New Roman" pitchFamily="16" charset="0"/>
              <a:cs typeface="Times New Roman" pitchFamily="16" charset="0"/>
            </a:endParaRPr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40"/>
          <a:stretch/>
        </p:blipFill>
        <p:spPr>
          <a:xfrm>
            <a:off x="1643041" y="1000108"/>
            <a:ext cx="5746895" cy="56436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81316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1691680" y="548680"/>
            <a:ext cx="7480956" cy="571504"/>
          </a:xfrm>
        </p:spPr>
        <p:txBody>
          <a:bodyPr>
            <a:normAutofit fontScale="90000"/>
          </a:bodyPr>
          <a:lstStyle/>
          <a:p>
            <a:pPr algn="l"/>
            <a:r>
              <a:rPr lang="ru-RU" altLang="ru-RU" sz="2200" b="1" dirty="0">
                <a:solidFill>
                  <a:srgbClr val="000099"/>
                </a:solidFill>
                <a:latin typeface="Times New Roman" pitchFamily="18" charset="0"/>
                <a:ea typeface="Lucida Sans Unicode" pitchFamily="32" charset="0"/>
                <a:cs typeface="Times New Roman" pitchFamily="18" charset="0"/>
              </a:rPr>
              <a:t>3.Реализация:</a:t>
            </a:r>
            <a:br>
              <a:rPr lang="ru-RU" altLang="ru-RU" sz="2200" b="1" dirty="0">
                <a:solidFill>
                  <a:srgbClr val="000099"/>
                </a:solidFill>
                <a:latin typeface="Times New Roman" pitchFamily="18" charset="0"/>
                <a:ea typeface="Lucida Sans Unicode" pitchFamily="32" charset="0"/>
                <a:cs typeface="Times New Roman" pitchFamily="18" charset="0"/>
              </a:rPr>
            </a:br>
            <a:r>
              <a:rPr lang="ru-RU" altLang="ru-RU" sz="2200" b="1" dirty="0">
                <a:solidFill>
                  <a:srgbClr val="000099"/>
                </a:solidFill>
                <a:latin typeface="Times New Roman" pitchFamily="18" charset="0"/>
                <a:ea typeface="Lucida Sans Unicode" pitchFamily="32" charset="0"/>
                <a:cs typeface="Times New Roman" pitchFamily="18" charset="0"/>
              </a:rPr>
              <a:t>- программ углубленного изучения предмета;</a:t>
            </a:r>
            <a:br>
              <a:rPr lang="ru-RU" altLang="ru-RU" sz="2200" b="1" dirty="0">
                <a:solidFill>
                  <a:srgbClr val="000099"/>
                </a:solidFill>
                <a:latin typeface="Times New Roman" pitchFamily="18" charset="0"/>
                <a:ea typeface="Lucida Sans Unicode" pitchFamily="32" charset="0"/>
                <a:cs typeface="Times New Roman" pitchFamily="18" charset="0"/>
              </a:rPr>
            </a:br>
            <a:r>
              <a:rPr lang="ru-RU" altLang="ru-RU" sz="2200" b="1" dirty="0">
                <a:solidFill>
                  <a:srgbClr val="000099"/>
                </a:solidFill>
                <a:latin typeface="Times New Roman" pitchFamily="18" charset="0"/>
                <a:ea typeface="Lucida Sans Unicode" pitchFamily="32" charset="0"/>
                <a:cs typeface="Times New Roman" pitchFamily="18" charset="0"/>
              </a:rPr>
              <a:t>- профильного обучения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altLang="ru-RU" sz="2000" dirty="0" smtClean="0">
              <a:latin typeface="Times New Roman" pitchFamily="16" charset="0"/>
              <a:cs typeface="Times New Roman" pitchFamily="16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587"/>
          <a:stretch/>
        </p:blipFill>
        <p:spPr>
          <a:xfrm>
            <a:off x="1785918" y="1285860"/>
            <a:ext cx="6286544" cy="528641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748464" cy="439718"/>
          </a:xfrm>
        </p:spPr>
        <p:txBody>
          <a:bodyPr>
            <a:normAutofit/>
          </a:bodyPr>
          <a:lstStyle/>
          <a:p>
            <a:r>
              <a:rPr lang="ru-RU" altLang="ru-RU" sz="2000" b="1" dirty="0">
                <a:solidFill>
                  <a:srgbClr val="000099"/>
                </a:solidFill>
                <a:latin typeface="Times New Roman" pitchFamily="18" charset="0"/>
                <a:ea typeface="Lucida Sans Unicode" pitchFamily="32" charset="0"/>
                <a:cs typeface="Times New Roman" pitchFamily="18" charset="0"/>
              </a:rPr>
              <a:t>4.Участие в инновационной (экспериментальной) деятельности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56"/>
          <a:stretch>
            <a:fillRect/>
          </a:stretch>
        </p:blipFill>
        <p:spPr>
          <a:xfrm>
            <a:off x="214282" y="1142984"/>
            <a:ext cx="4357717" cy="46531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08"/>
          <a:stretch>
            <a:fillRect/>
          </a:stretch>
        </p:blipFill>
        <p:spPr>
          <a:xfrm>
            <a:off x="4786315" y="1142985"/>
            <a:ext cx="4032716" cy="46434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5143504" y="714356"/>
            <a:ext cx="3429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Муниципальный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уровень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714356"/>
            <a:ext cx="42682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Уровень образовательной организации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9075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14290"/>
            <a:ext cx="8604448" cy="525146"/>
          </a:xfrm>
        </p:spPr>
        <p:txBody>
          <a:bodyPr>
            <a:normAutofit/>
          </a:bodyPr>
          <a:lstStyle/>
          <a:p>
            <a:r>
              <a:rPr lang="ru-RU" altLang="ru-RU" sz="2000" b="1" dirty="0">
                <a:solidFill>
                  <a:srgbClr val="000099"/>
                </a:solidFill>
                <a:latin typeface="Times New Roman" pitchFamily="18" charset="0"/>
                <a:ea typeface="Lucida Sans Unicode" pitchFamily="32" charset="0"/>
                <a:cs typeface="Times New Roman" pitchFamily="18" charset="0"/>
              </a:rPr>
              <a:t>4.Участие в инновационной (экспериментальной) деятельности</a:t>
            </a: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4375120"/>
              </p:ext>
            </p:extLst>
          </p:nvPr>
        </p:nvGraphicFramePr>
        <p:xfrm>
          <a:off x="2786050" y="714356"/>
          <a:ext cx="4214305" cy="58539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6" name="Acrobat Document" r:id="rId3" imgW="5393880" imgH="7617240" progId="AcroExch.Document.DC">
                  <p:embed/>
                </p:oleObj>
              </mc:Choice>
              <mc:Fallback>
                <p:oleObj name="Acrobat Document" r:id="rId3" imgW="5393880" imgH="7617240" progId="AcroExch.Document.DC">
                  <p:embed/>
                  <p:pic>
                    <p:nvPicPr>
                      <p:cNvPr id="0" name="Picture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6050" y="714356"/>
                        <a:ext cx="4214305" cy="585390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9452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Grp="1" noChangeArrowheads="1"/>
          </p:cNvSpPr>
          <p:nvPr>
            <p:ph type="title"/>
          </p:nvPr>
        </p:nvSpPr>
        <p:spPr>
          <a:xfrm>
            <a:off x="142844" y="285728"/>
            <a:ext cx="8858312" cy="428628"/>
          </a:xfrm>
        </p:spPr>
        <p:txBody>
          <a:bodyPr>
            <a:noAutofit/>
          </a:bodyPr>
          <a:lstStyle/>
          <a:p>
            <a:r>
              <a:rPr lang="ru-RU" altLang="ru-RU" sz="2000" b="1" dirty="0">
                <a:solidFill>
                  <a:srgbClr val="000099"/>
                </a:solidFill>
                <a:latin typeface="Times New Roman" pitchFamily="18" charset="0"/>
                <a:ea typeface="Lucida Sans Unicode" pitchFamily="32" charset="0"/>
                <a:cs typeface="Times New Roman" pitchFamily="18" charset="0"/>
              </a:rPr>
              <a:t>5.Результаты участия обучающихся во Всероссийской предметной олимпиаде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0" b="20229"/>
          <a:stretch>
            <a:fillRect/>
          </a:stretch>
        </p:blipFill>
        <p:spPr>
          <a:xfrm>
            <a:off x="1683022" y="787879"/>
            <a:ext cx="5818355" cy="578439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40" y="1643050"/>
            <a:ext cx="2928958" cy="400052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382" y="1643050"/>
            <a:ext cx="2873746" cy="40621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636" y="1643050"/>
            <a:ext cx="2810643" cy="397296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42844" y="285729"/>
            <a:ext cx="85725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000099"/>
                </a:solidFill>
                <a:latin typeface="Times New Roman" pitchFamily="18" charset="0"/>
                <a:ea typeface="Lucida Sans Unicode" pitchFamily="32" charset="0"/>
                <a:cs typeface="Times New Roman" pitchFamily="18" charset="0"/>
              </a:rPr>
              <a:t>5.Результаты участия обучающихся во Всероссийской предметной олимпиаде</a:t>
            </a:r>
            <a:r>
              <a:rPr lang="ru-RU" sz="20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Муниципальный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11782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7250</TotalTime>
  <Words>361</Words>
  <Application>Microsoft Office PowerPoint</Application>
  <PresentationFormat>Экран (4:3)</PresentationFormat>
  <Paragraphs>51</Paragraphs>
  <Slides>27</Slides>
  <Notes>15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4" baseType="lpstr">
      <vt:lpstr>MS Gothic</vt:lpstr>
      <vt:lpstr>Arial</vt:lpstr>
      <vt:lpstr>Calibri</vt:lpstr>
      <vt:lpstr>Lucida Sans Unicode</vt:lpstr>
      <vt:lpstr>Times New Roman</vt:lpstr>
      <vt:lpstr>1_Тема Office</vt:lpstr>
      <vt:lpstr>Acrobat Document</vt:lpstr>
      <vt:lpstr>Презентация PowerPoint</vt:lpstr>
      <vt:lpstr>Презентация PowerPoint</vt:lpstr>
      <vt:lpstr>1.Стабильные положительные результаты (положительная динамика) освоения обучающимися образовательных программ по  итогам мониторингов, проводимых организацией </vt:lpstr>
      <vt:lpstr>2.Положительные результаты освоения обучающимися образовательных программ по итогам внешнего  мониторинга системы образования</vt:lpstr>
      <vt:lpstr>3.Реализация: - программ углубленного изучения предмета; - профильного обучения  </vt:lpstr>
      <vt:lpstr>4.Участие в инновационной (экспериментальной) деятельности</vt:lpstr>
      <vt:lpstr>4.Участие в инновационной (экспериментальной) деятельности</vt:lpstr>
      <vt:lpstr>5.Результаты участия обучающихся во Всероссийской предметной олимпиаде</vt:lpstr>
      <vt:lpstr>Презентация PowerPoint</vt:lpstr>
      <vt:lpstr>6.Позитивные результаты внеурочной деятельности обучающихся Заочные/дистанционные мероприятия в сети Интернет</vt:lpstr>
      <vt:lpstr> 6.Позитивные результаты внеурочной деятельности обучающихся Заочные/дистанционные мероприятия в сети Интернет</vt:lpstr>
      <vt:lpstr>Презентация PowerPoint</vt:lpstr>
      <vt:lpstr>Презентация PowerPoint</vt:lpstr>
      <vt:lpstr>7. Наличие публикаций в сети Интернет</vt:lpstr>
      <vt:lpstr> 7. Наличие публикаций в сети Интернет</vt:lpstr>
      <vt:lpstr>Презентация PowerPoint</vt:lpstr>
      <vt:lpstr>Презентация PowerPoint</vt:lpstr>
      <vt:lpstr>10. Проведение открытых уроков, мастер-классов, мероприятий Уровень образовательной организации</vt:lpstr>
      <vt:lpstr>Презентация PowerPoint</vt:lpstr>
      <vt:lpstr>Презентация PowerPoint</vt:lpstr>
      <vt:lpstr>Презентация PowerPoint</vt:lpstr>
      <vt:lpstr>13. Общественно-педагогическая активность педагога: участие в работе педагогических сообществ, комиссий, жюри конкурсов</vt:lpstr>
      <vt:lpstr>13. Общественно-педагогическая активность педагога: участие в работе педагогических сообществ, комиссий, жюри конкурсов Участие в работе педагогических сообществ </vt:lpstr>
      <vt:lpstr>Презентация PowerPoint</vt:lpstr>
      <vt:lpstr>14. Участие педагога в профессиональных конкурсах Муниципальный уровень</vt:lpstr>
      <vt:lpstr>Презентация PowerPoint</vt:lpstr>
      <vt:lpstr>15.Награды и поощрения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ПНПО в развитии (модернизации) образования страны</dc:title>
  <dc:creator>User User</dc:creator>
  <cp:lastModifiedBy>PackardBell</cp:lastModifiedBy>
  <cp:revision>774</cp:revision>
  <cp:lastPrinted>1601-01-01T00:00:00Z</cp:lastPrinted>
  <dcterms:created xsi:type="dcterms:W3CDTF">2010-08-04T11:06:49Z</dcterms:created>
  <dcterms:modified xsi:type="dcterms:W3CDTF">2024-02-21T18:36:02Z</dcterms:modified>
</cp:coreProperties>
</file>